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48"/>
  </p:notesMasterIdLst>
  <p:sldIdLst>
    <p:sldId id="257" r:id="rId2"/>
    <p:sldId id="258" r:id="rId3"/>
    <p:sldId id="261" r:id="rId4"/>
    <p:sldId id="305" r:id="rId5"/>
    <p:sldId id="265" r:id="rId6"/>
    <p:sldId id="264" r:id="rId7"/>
    <p:sldId id="266" r:id="rId8"/>
    <p:sldId id="267" r:id="rId9"/>
    <p:sldId id="301" r:id="rId10"/>
    <p:sldId id="269" r:id="rId11"/>
    <p:sldId id="271" r:id="rId12"/>
    <p:sldId id="273" r:id="rId13"/>
    <p:sldId id="272" r:id="rId14"/>
    <p:sldId id="275" r:id="rId15"/>
    <p:sldId id="276" r:id="rId16"/>
    <p:sldId id="277" r:id="rId17"/>
    <p:sldId id="279" r:id="rId18"/>
    <p:sldId id="280" r:id="rId19"/>
    <p:sldId id="322" r:id="rId20"/>
    <p:sldId id="281" r:id="rId21"/>
    <p:sldId id="282" r:id="rId22"/>
    <p:sldId id="308" r:id="rId23"/>
    <p:sldId id="309" r:id="rId24"/>
    <p:sldId id="284" r:id="rId25"/>
    <p:sldId id="285" r:id="rId26"/>
    <p:sldId id="290" r:id="rId27"/>
    <p:sldId id="293" r:id="rId28"/>
    <p:sldId id="310" r:id="rId29"/>
    <p:sldId id="311" r:id="rId30"/>
    <p:sldId id="291" r:id="rId31"/>
    <p:sldId id="292" r:id="rId32"/>
    <p:sldId id="312" r:id="rId33"/>
    <p:sldId id="313" r:id="rId34"/>
    <p:sldId id="314" r:id="rId35"/>
    <p:sldId id="294" r:id="rId36"/>
    <p:sldId id="315" r:id="rId37"/>
    <p:sldId id="317" r:id="rId38"/>
    <p:sldId id="318" r:id="rId39"/>
    <p:sldId id="296" r:id="rId40"/>
    <p:sldId id="303" r:id="rId41"/>
    <p:sldId id="295" r:id="rId42"/>
    <p:sldId id="298" r:id="rId43"/>
    <p:sldId id="299" r:id="rId44"/>
    <p:sldId id="300" r:id="rId45"/>
    <p:sldId id="302" r:id="rId46"/>
    <p:sldId id="304" r:id="rId4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573"/>
    <p:restoredTop sz="94661"/>
  </p:normalViewPr>
  <p:slideViewPr>
    <p:cSldViewPr snapToGrid="0" snapToObjects="1">
      <p:cViewPr varScale="1">
        <p:scale>
          <a:sx n="131" d="100"/>
          <a:sy n="131" d="100"/>
        </p:scale>
        <p:origin x="184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D5BD86-03D6-DB47-951B-9B7CE75231BC}" type="datetimeFigureOut">
              <a:rPr lang="en-US" smtClean="0"/>
              <a:t>8/19/18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7CA4F9-250D-D54E-8242-FB967A931D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6031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CA4F9-250D-D54E-8242-FB967A931DDC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7819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945AA-D98E-6045-9D6F-F3826015328D}" type="datetimeFigureOut">
              <a:rPr lang="en-US" smtClean="0"/>
              <a:t>8/19/18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4C8D-3867-D14F-8805-01FB6897E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7108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945AA-D98E-6045-9D6F-F3826015328D}" type="datetimeFigureOut">
              <a:rPr lang="en-US" smtClean="0"/>
              <a:t>8/19/18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4C8D-3867-D14F-8805-01FB6897E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8129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945AA-D98E-6045-9D6F-F3826015328D}" type="datetimeFigureOut">
              <a:rPr lang="en-US" smtClean="0"/>
              <a:t>8/19/18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4C8D-3867-D14F-8805-01FB6897E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0496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945AA-D98E-6045-9D6F-F3826015328D}" type="datetimeFigureOut">
              <a:rPr lang="en-US" smtClean="0"/>
              <a:t>8/19/18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4C8D-3867-D14F-8805-01FB6897E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7544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945AA-D98E-6045-9D6F-F3826015328D}" type="datetimeFigureOut">
              <a:rPr lang="en-US" smtClean="0"/>
              <a:t>8/19/18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4C8D-3867-D14F-8805-01FB6897E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4415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945AA-D98E-6045-9D6F-F3826015328D}" type="datetimeFigureOut">
              <a:rPr lang="en-US" smtClean="0"/>
              <a:t>8/19/18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4C8D-3867-D14F-8805-01FB6897E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5256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945AA-D98E-6045-9D6F-F3826015328D}" type="datetimeFigureOut">
              <a:rPr lang="en-US" smtClean="0"/>
              <a:t>8/19/18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4C8D-3867-D14F-8805-01FB6897E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5789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945AA-D98E-6045-9D6F-F3826015328D}" type="datetimeFigureOut">
              <a:rPr lang="en-US" smtClean="0"/>
              <a:t>8/19/18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4C8D-3867-D14F-8805-01FB6897E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3314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945AA-D98E-6045-9D6F-F3826015328D}" type="datetimeFigureOut">
              <a:rPr lang="en-US" smtClean="0"/>
              <a:t>8/19/18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4C8D-3867-D14F-8805-01FB6897E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4133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945AA-D98E-6045-9D6F-F3826015328D}" type="datetimeFigureOut">
              <a:rPr lang="en-US" smtClean="0"/>
              <a:t>8/19/18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4C8D-3867-D14F-8805-01FB6897E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5110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945AA-D98E-6045-9D6F-F3826015328D}" type="datetimeFigureOut">
              <a:rPr lang="en-US" smtClean="0"/>
              <a:t>8/19/18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4C8D-3867-D14F-8805-01FB6897E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8994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D945AA-D98E-6045-9D6F-F3826015328D}" type="datetimeFigureOut">
              <a:rPr lang="en-US" smtClean="0"/>
              <a:t>8/19/18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864C8D-3867-D14F-8805-01FB6897E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9207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hyperlink" Target="https://s3.amazonaws.com/seis665/docker-swarm.json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685800" y="1270111"/>
            <a:ext cx="7772400" cy="2330340"/>
          </a:xfrm>
        </p:spPr>
        <p:txBody>
          <a:bodyPr>
            <a:normAutofit/>
          </a:bodyPr>
          <a:lstStyle/>
          <a:p>
            <a:r>
              <a:rPr lang="en-US" sz="3600" dirty="0"/>
              <a:t>DevOps &amp; Cloud Infrastructure</a:t>
            </a:r>
            <a:br>
              <a:rPr lang="en-US" sz="3600" dirty="0"/>
            </a:br>
            <a:r>
              <a:rPr lang="en-US" sz="3600" dirty="0"/>
              <a:t>SEIS 665</a:t>
            </a:r>
            <a:br>
              <a:rPr lang="en-US" sz="3600" dirty="0"/>
            </a:br>
            <a:r>
              <a:rPr lang="en-US" sz="3600" dirty="0"/>
              <a:t>Orchestration</a:t>
            </a:r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>
            <a:normAutofit fontScale="70000" lnSpcReduction="20000"/>
          </a:bodyPr>
          <a:lstStyle/>
          <a:p>
            <a:pPr algn="l"/>
            <a:r>
              <a:rPr lang="en-US" dirty="0"/>
              <a:t>Jason Baker</a:t>
            </a:r>
          </a:p>
          <a:p>
            <a:pPr algn="l"/>
            <a:r>
              <a:rPr lang="en-US" dirty="0"/>
              <a:t>Adjunct Instructor</a:t>
            </a:r>
          </a:p>
          <a:p>
            <a:pPr algn="l"/>
            <a:r>
              <a:rPr lang="en-US" dirty="0"/>
              <a:t>Graduate Programs in Software</a:t>
            </a:r>
          </a:p>
          <a:p>
            <a:pPr algn="l"/>
            <a:r>
              <a:rPr lang="en-US" dirty="0"/>
              <a:t>University of St. Thomas</a:t>
            </a:r>
          </a:p>
          <a:p>
            <a:pPr algn="l"/>
            <a:r>
              <a:rPr lang="en-US" dirty="0"/>
              <a:t>St. Paul, MN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9186" y="3122391"/>
            <a:ext cx="1863213" cy="1920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3408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 discovery solutions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46821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Apache Zookeeper</a:t>
            </a:r>
          </a:p>
          <a:p>
            <a:pPr lvl="1"/>
            <a:r>
              <a:rPr lang="en-US" dirty="0"/>
              <a:t>Originally started as a project at Yahoo, now a part of Apache Foundation.</a:t>
            </a:r>
          </a:p>
          <a:p>
            <a:pPr lvl="1"/>
            <a:r>
              <a:rPr lang="en-US" dirty="0"/>
              <a:t>Sub-project of Hadoop, but now a top-level project.</a:t>
            </a:r>
          </a:p>
          <a:p>
            <a:pPr lvl="1"/>
            <a:r>
              <a:rPr lang="en-US" dirty="0"/>
              <a:t>https://</a:t>
            </a:r>
            <a:r>
              <a:rPr lang="en-US" dirty="0" err="1"/>
              <a:t>zookeeper.apache.org</a:t>
            </a:r>
            <a:r>
              <a:rPr lang="en-US" dirty="0"/>
              <a:t>/</a:t>
            </a:r>
          </a:p>
          <a:p>
            <a:pPr lvl="1"/>
            <a:endParaRPr lang="en-US" dirty="0"/>
          </a:p>
          <a:p>
            <a:r>
              <a:rPr lang="en-US" dirty="0" err="1"/>
              <a:t>Etcd</a:t>
            </a:r>
            <a:endParaRPr lang="en-US" dirty="0"/>
          </a:p>
          <a:p>
            <a:pPr lvl="1"/>
            <a:r>
              <a:rPr lang="en-US" dirty="0"/>
              <a:t>Distributed consistent key-value store for shared configuration data.</a:t>
            </a:r>
          </a:p>
          <a:p>
            <a:pPr lvl="1"/>
            <a:r>
              <a:rPr lang="en-US" dirty="0"/>
              <a:t>Written in Go and maintained by CoreOS team.</a:t>
            </a:r>
          </a:p>
          <a:p>
            <a:pPr lvl="2"/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coreos</a:t>
            </a:r>
            <a:r>
              <a:rPr lang="en-US" dirty="0"/>
              <a:t>/</a:t>
            </a:r>
            <a:r>
              <a:rPr lang="en-US" dirty="0" err="1"/>
              <a:t>etcd</a:t>
            </a:r>
            <a:endParaRPr lang="en-US" dirty="0"/>
          </a:p>
          <a:p>
            <a:pPr lvl="1"/>
            <a:r>
              <a:rPr lang="en-US" dirty="0"/>
              <a:t>Commonly used in container-based clusters (i.e., Kubernetes).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706737" y="6400800"/>
            <a:ext cx="319670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Source: https://</a:t>
            </a:r>
            <a:r>
              <a:rPr lang="en-US" sz="1000" dirty="0" err="1"/>
              <a:t>en.wikipedia.org</a:t>
            </a:r>
            <a:r>
              <a:rPr lang="en-US" sz="1000" dirty="0"/>
              <a:t>/wiki/</a:t>
            </a:r>
            <a:r>
              <a:rPr lang="en-US" sz="1000" dirty="0" err="1"/>
              <a:t>Apache_ZooKeeper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829313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Consul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55684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Service discovery system designed by </a:t>
            </a:r>
            <a:r>
              <a:rPr lang="en-US" dirty="0" err="1"/>
              <a:t>HashiCorp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Consul agents run as a server or a client.</a:t>
            </a:r>
          </a:p>
          <a:p>
            <a:pPr lvl="1"/>
            <a:r>
              <a:rPr lang="en-US" dirty="0"/>
              <a:t>Servers form a cluster using Raft algorithm.</a:t>
            </a:r>
          </a:p>
          <a:p>
            <a:pPr lvl="1"/>
            <a:r>
              <a:rPr lang="en-US" dirty="0"/>
              <a:t>Clients proxy requests to servers.</a:t>
            </a:r>
          </a:p>
          <a:p>
            <a:endParaRPr lang="en-US" dirty="0"/>
          </a:p>
          <a:p>
            <a:r>
              <a:rPr lang="en-US" dirty="0"/>
              <a:t>Distributed key/value store.</a:t>
            </a:r>
          </a:p>
          <a:p>
            <a:pPr lvl="1"/>
            <a:endParaRPr lang="en-US" dirty="0"/>
          </a:p>
          <a:p>
            <a:r>
              <a:rPr lang="en-US" dirty="0"/>
              <a:t>Supports health checks to route requests around unhealthy hosts.</a:t>
            </a:r>
          </a:p>
          <a:p>
            <a:endParaRPr lang="en-US" dirty="0"/>
          </a:p>
          <a:p>
            <a:r>
              <a:rPr lang="en-US" dirty="0"/>
              <a:t>Offers both HTTP and DNS interfaces.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0292" y="497729"/>
            <a:ext cx="1102471" cy="1102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5936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Consul architecture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Nodes run a Consul </a:t>
            </a:r>
            <a:r>
              <a:rPr lang="en-US" b="1" dirty="0"/>
              <a:t>agent.</a:t>
            </a:r>
          </a:p>
          <a:p>
            <a:pPr lvl="1"/>
            <a:r>
              <a:rPr lang="en-US" dirty="0"/>
              <a:t>Communicate with one or more servers.</a:t>
            </a:r>
          </a:p>
          <a:p>
            <a:pPr lvl="1"/>
            <a:r>
              <a:rPr lang="en-US" dirty="0"/>
              <a:t>Responsible for health checks of services on the node.</a:t>
            </a:r>
          </a:p>
          <a:p>
            <a:pPr lvl="1"/>
            <a:endParaRPr lang="en-US" dirty="0"/>
          </a:p>
          <a:p>
            <a:r>
              <a:rPr lang="en-US" dirty="0"/>
              <a:t>Consul </a:t>
            </a:r>
            <a:r>
              <a:rPr lang="en-US" b="1" dirty="0"/>
              <a:t>servers</a:t>
            </a:r>
            <a:r>
              <a:rPr lang="en-US" dirty="0"/>
              <a:t> store and replicate data.</a:t>
            </a:r>
          </a:p>
          <a:p>
            <a:pPr lvl="1"/>
            <a:r>
              <a:rPr lang="en-US" dirty="0"/>
              <a:t>Servers form a cluster and elect a leader.</a:t>
            </a:r>
          </a:p>
          <a:p>
            <a:pPr lvl="1"/>
            <a:r>
              <a:rPr lang="en-US" dirty="0"/>
              <a:t>3 to 5 servers recommended to avoid failure scenarios leading to data loss.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42106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Consul architecture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0229" y="1318258"/>
            <a:ext cx="5343542" cy="5539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6490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Consul data consistency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Data reads are </a:t>
            </a:r>
            <a:r>
              <a:rPr lang="en-US" b="1" dirty="0"/>
              <a:t>strongly</a:t>
            </a:r>
            <a:r>
              <a:rPr lang="en-US" dirty="0"/>
              <a:t> </a:t>
            </a:r>
            <a:r>
              <a:rPr lang="en-US" b="1" dirty="0"/>
              <a:t>consistent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key/value data is consistently replicated across cluster.</a:t>
            </a:r>
          </a:p>
          <a:p>
            <a:endParaRPr lang="en-US" dirty="0"/>
          </a:p>
          <a:p>
            <a:r>
              <a:rPr lang="en-US" dirty="0"/>
              <a:t>Availability is sacrificed for consistency in the case of a network partition.</a:t>
            </a:r>
          </a:p>
          <a:p>
            <a:pPr lvl="1"/>
            <a:r>
              <a:rPr lang="en-US" dirty="0"/>
              <a:t>Can no longer write data if there is no quorum.</a:t>
            </a:r>
          </a:p>
          <a:p>
            <a:pPr lvl="1"/>
            <a:r>
              <a:rPr lang="en-US" dirty="0"/>
              <a:t>Avoid situations where configuration data is different on one server versus another.</a:t>
            </a:r>
          </a:p>
          <a:p>
            <a:endParaRPr lang="en-US" dirty="0"/>
          </a:p>
          <a:p>
            <a:r>
              <a:rPr lang="en-US" dirty="0"/>
              <a:t>Recall the CAP Theorem!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5AA5B53-3B8F-C24C-9637-269B0059CB4A}"/>
              </a:ext>
            </a:extLst>
          </p:cNvPr>
          <p:cNvSpPr/>
          <p:nvPr/>
        </p:nvSpPr>
        <p:spPr>
          <a:xfrm>
            <a:off x="5919788" y="4648341"/>
            <a:ext cx="914400" cy="914400"/>
          </a:xfrm>
          <a:prstGeom prst="ellipse">
            <a:avLst/>
          </a:prstGeom>
          <a:solidFill>
            <a:schemeClr val="accent4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X=2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89EA0F5-8140-3A41-A7BA-959613CB5D8B}"/>
              </a:ext>
            </a:extLst>
          </p:cNvPr>
          <p:cNvSpPr/>
          <p:nvPr/>
        </p:nvSpPr>
        <p:spPr>
          <a:xfrm>
            <a:off x="7691438" y="4648341"/>
            <a:ext cx="914400" cy="914400"/>
          </a:xfrm>
          <a:prstGeom prst="ellipse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X=2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48670BA-B2D9-E240-9F9D-97C3B4609F67}"/>
              </a:ext>
            </a:extLst>
          </p:cNvPr>
          <p:cNvSpPr/>
          <p:nvPr/>
        </p:nvSpPr>
        <p:spPr>
          <a:xfrm>
            <a:off x="6786563" y="5817846"/>
            <a:ext cx="914400" cy="914400"/>
          </a:xfrm>
          <a:prstGeom prst="ellipse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X=2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CDAC8E6-B703-8C47-A2C4-1390576B6A51}"/>
              </a:ext>
            </a:extLst>
          </p:cNvPr>
          <p:cNvCxnSpPr/>
          <p:nvPr/>
        </p:nvCxnSpPr>
        <p:spPr>
          <a:xfrm>
            <a:off x="6777038" y="5817846"/>
            <a:ext cx="1076325" cy="104015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C24E44B-E736-3C4B-B565-3477032FE7A3}"/>
              </a:ext>
            </a:extLst>
          </p:cNvPr>
          <p:cNvCxnSpPr/>
          <p:nvPr/>
        </p:nvCxnSpPr>
        <p:spPr>
          <a:xfrm>
            <a:off x="7610475" y="4522587"/>
            <a:ext cx="1076325" cy="104015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0887FC3-1019-B744-B242-5F5396F03BD8}"/>
              </a:ext>
            </a:extLst>
          </p:cNvPr>
          <p:cNvSpPr txBox="1"/>
          <p:nvPr/>
        </p:nvSpPr>
        <p:spPr>
          <a:xfrm>
            <a:off x="5882925" y="5475120"/>
            <a:ext cx="1137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Read Only</a:t>
            </a:r>
          </a:p>
        </p:txBody>
      </p:sp>
    </p:spTree>
    <p:extLst>
      <p:ext uri="{BB962C8B-B14F-4D97-AF65-F5344CB8AC3E}">
        <p14:creationId xmlns:p14="http://schemas.microsoft.com/office/powerpoint/2010/main" val="14993602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Consul Service Registration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A node running a Consul agent registers a service using a service registration file.</a:t>
            </a:r>
          </a:p>
          <a:p>
            <a:endParaRPr lang="en-US" dirty="0"/>
          </a:p>
          <a:p>
            <a:pPr lvl="1"/>
            <a:r>
              <a:rPr lang="en-US" dirty="0"/>
              <a:t>JSON file containing key/value data</a:t>
            </a:r>
          </a:p>
          <a:p>
            <a:pPr lvl="1"/>
            <a:r>
              <a:rPr lang="en-US" dirty="0"/>
              <a:t>Commonly located in /</a:t>
            </a:r>
            <a:r>
              <a:rPr lang="en-US" dirty="0" err="1"/>
              <a:t>etc</a:t>
            </a:r>
            <a:r>
              <a:rPr lang="en-US" dirty="0"/>
              <a:t>/</a:t>
            </a:r>
            <a:r>
              <a:rPr lang="en-US" dirty="0" err="1"/>
              <a:t>consul.d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# example webserver service registration</a:t>
            </a:r>
          </a:p>
          <a:p>
            <a:pPr marL="0" indent="0">
              <a:buNone/>
            </a:pPr>
            <a:endParaRPr lang="en-US" sz="2600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{“service”: </a:t>
            </a:r>
          </a:p>
          <a:p>
            <a:pPr marL="0" indent="0">
              <a:buNone/>
            </a:pP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	{“name”: “webserver”,</a:t>
            </a:r>
          </a:p>
          <a:p>
            <a:pPr marL="0" indent="0">
              <a:buNone/>
            </a:pP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	 “tags”: [“</a:t>
            </a:r>
            <a:r>
              <a:rPr lang="en-US" sz="2600" dirty="0" err="1">
                <a:latin typeface="Consolas" charset="0"/>
                <a:ea typeface="Consolas" charset="0"/>
                <a:cs typeface="Consolas" charset="0"/>
              </a:rPr>
              <a:t>nginx</a:t>
            </a: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”],</a:t>
            </a:r>
          </a:p>
          <a:p>
            <a:pPr marL="0" indent="0">
              <a:buNone/>
            </a:pP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	 “port”: 80</a:t>
            </a:r>
          </a:p>
          <a:p>
            <a:pPr marL="0" indent="0">
              <a:buNone/>
            </a:pP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	}</a:t>
            </a:r>
          </a:p>
          <a:p>
            <a:pPr marL="0" indent="0">
              <a:buNone/>
            </a:pP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3961818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Querying Consul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Once a service is registered, any other service can query Consul to find it.</a:t>
            </a:r>
          </a:p>
          <a:p>
            <a:endParaRPr lang="en-US" dirty="0"/>
          </a:p>
          <a:p>
            <a:r>
              <a:rPr lang="en-US" dirty="0"/>
              <a:t>Using DNS:</a:t>
            </a:r>
          </a:p>
          <a:p>
            <a:pPr marL="457200" lvl="1" indent="0">
              <a:buNone/>
            </a:pP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dig @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dns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-server -p 8600 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webserver.service.consul</a:t>
            </a:r>
            <a:endParaRPr lang="en-US" sz="2000" dirty="0">
              <a:latin typeface="Consolas" charset="0"/>
              <a:ea typeface="Consolas" charset="0"/>
              <a:cs typeface="Consolas" charset="0"/>
            </a:endParaRPr>
          </a:p>
          <a:p>
            <a:endParaRPr lang="en-US" dirty="0"/>
          </a:p>
          <a:p>
            <a:r>
              <a:rPr lang="en-US" dirty="0"/>
              <a:t>Using HTTP:</a:t>
            </a:r>
          </a:p>
          <a:p>
            <a:pPr marL="457200" lvl="1" indent="0">
              <a:buNone/>
            </a:pP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curl http://consul:8500/v1/catalog/service/webserver</a:t>
            </a:r>
          </a:p>
        </p:txBody>
      </p:sp>
    </p:spTree>
    <p:extLst>
      <p:ext uri="{BB962C8B-B14F-4D97-AF65-F5344CB8AC3E}">
        <p14:creationId xmlns:p14="http://schemas.microsoft.com/office/powerpoint/2010/main" val="9319200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Consul Key/Value Store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3263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Two ways to interact with Consul KV store:</a:t>
            </a:r>
          </a:p>
          <a:p>
            <a:pPr lvl="1"/>
            <a:r>
              <a:rPr lang="en-US" dirty="0"/>
              <a:t>HTTP API</a:t>
            </a:r>
          </a:p>
          <a:p>
            <a:pPr lvl="1"/>
            <a:r>
              <a:rPr lang="en-US" dirty="0"/>
              <a:t>Consul KV CLI</a:t>
            </a:r>
          </a:p>
          <a:p>
            <a:endParaRPr lang="en-US" dirty="0"/>
          </a:p>
          <a:p>
            <a:r>
              <a:rPr lang="en-US" dirty="0"/>
              <a:t>Get a value from the store:</a:t>
            </a:r>
          </a:p>
          <a:p>
            <a:pPr marL="457200" lvl="1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consul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kv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get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redis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config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minconns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endParaRPr lang="en-US" dirty="0"/>
          </a:p>
          <a:p>
            <a:r>
              <a:rPr lang="en-US" dirty="0"/>
              <a:t>Insert (or update) a value into the store:</a:t>
            </a:r>
          </a:p>
          <a:p>
            <a:pPr marL="457200" lvl="1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consul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kv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put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redis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config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minconns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1</a:t>
            </a:r>
          </a:p>
          <a:p>
            <a:endParaRPr lang="en-US" dirty="0"/>
          </a:p>
          <a:p>
            <a:r>
              <a:rPr lang="en-US" dirty="0"/>
              <a:t>Delete a key from the store:</a:t>
            </a:r>
          </a:p>
          <a:p>
            <a:pPr marL="457200" lvl="1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consul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kv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delete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redis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config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minconns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46757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Orchestration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 set of processes which control the lifecycle of infrastructure resources.</a:t>
            </a:r>
          </a:p>
          <a:p>
            <a:endParaRPr lang="en-US" dirty="0"/>
          </a:p>
          <a:p>
            <a:pPr lvl="1"/>
            <a:r>
              <a:rPr lang="en-US" dirty="0"/>
              <a:t>Like CRUD operations on compute, storage, and network resources.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AWS Console, EC2 Autoscaling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CloudFormation, Elastic Beanstalk, Ansible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26320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 orchestration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370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Containers are like super-processes, not real servers.</a:t>
            </a:r>
          </a:p>
          <a:p>
            <a:endParaRPr lang="en-US" dirty="0"/>
          </a:p>
          <a:p>
            <a:pPr lvl="1"/>
            <a:r>
              <a:rPr lang="en-US" dirty="0"/>
              <a:t>A single compute instance could support many containers.</a:t>
            </a:r>
          </a:p>
          <a:p>
            <a:endParaRPr lang="en-US" dirty="0"/>
          </a:p>
          <a:p>
            <a:pPr lvl="1"/>
            <a:r>
              <a:rPr lang="en-US" dirty="0"/>
              <a:t>Modern app platforms dynamically create and destroy containers.</a:t>
            </a:r>
          </a:p>
          <a:p>
            <a:endParaRPr lang="en-US" dirty="0"/>
          </a:p>
          <a:p>
            <a:r>
              <a:rPr lang="en-US" dirty="0"/>
              <a:t>Container orchestration needs to:</a:t>
            </a:r>
          </a:p>
          <a:p>
            <a:endParaRPr lang="en-US" dirty="0"/>
          </a:p>
          <a:p>
            <a:pPr lvl="1"/>
            <a:r>
              <a:rPr lang="en-US" dirty="0"/>
              <a:t>Provide high availability if a container or container host fails.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Distribute requests across sets of containers.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Deploy container image updates.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Provide a service discovery mechanism so services running in containers can find other services.</a:t>
            </a:r>
          </a:p>
        </p:txBody>
      </p:sp>
    </p:spTree>
    <p:extLst>
      <p:ext uri="{BB962C8B-B14F-4D97-AF65-F5344CB8AC3E}">
        <p14:creationId xmlns:p14="http://schemas.microsoft.com/office/powerpoint/2010/main" val="29011681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Service discovery</a:t>
            </a:r>
          </a:p>
          <a:p>
            <a:pPr lvl="1"/>
            <a:r>
              <a:rPr lang="en-US" dirty="0"/>
              <a:t>Consul</a:t>
            </a:r>
          </a:p>
          <a:p>
            <a:r>
              <a:rPr lang="en-US" dirty="0"/>
              <a:t>Container orchestration</a:t>
            </a:r>
          </a:p>
          <a:p>
            <a:pPr lvl="1"/>
            <a:r>
              <a:rPr lang="en-US" dirty="0"/>
              <a:t>AWS ECS, </a:t>
            </a:r>
            <a:r>
              <a:rPr lang="en-US" dirty="0" err="1"/>
              <a:t>Fargate</a:t>
            </a:r>
            <a:endParaRPr lang="en-US" dirty="0"/>
          </a:p>
          <a:p>
            <a:pPr lvl="1"/>
            <a:r>
              <a:rPr lang="en-US" dirty="0"/>
              <a:t>Kubernetes</a:t>
            </a:r>
          </a:p>
          <a:p>
            <a:pPr lvl="1"/>
            <a:r>
              <a:rPr lang="en-US" dirty="0"/>
              <a:t>Docker Swarm</a:t>
            </a:r>
          </a:p>
        </p:txBody>
      </p:sp>
    </p:spTree>
    <p:extLst>
      <p:ext uri="{BB962C8B-B14F-4D97-AF65-F5344CB8AC3E}">
        <p14:creationId xmlns:p14="http://schemas.microsoft.com/office/powerpoint/2010/main" val="2792144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 orchestration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37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What container orchestration looks like:</a:t>
            </a:r>
          </a:p>
          <a:p>
            <a:endParaRPr lang="en-US" dirty="0"/>
          </a:p>
          <a:p>
            <a:pPr lvl="1"/>
            <a:r>
              <a:rPr lang="en-US" dirty="0"/>
              <a:t>Define containers and let the orchestration platform figure out the best location to run the containers.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The orchestration platform monitors state of containers and automatically handles topology changes.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The orchestration platform automatically sets up networking so that services in containers can communicate.</a:t>
            </a:r>
          </a:p>
        </p:txBody>
      </p:sp>
    </p:spTree>
    <p:extLst>
      <p:ext uri="{BB962C8B-B14F-4D97-AF65-F5344CB8AC3E}">
        <p14:creationId xmlns:p14="http://schemas.microsoft.com/office/powerpoint/2010/main" val="15877982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7169" y="1143261"/>
            <a:ext cx="1241123" cy="124112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Elastic Container Service (ECS)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A Docker container management solution that </a:t>
            </a:r>
            <a:br>
              <a:rPr lang="en-US" dirty="0"/>
            </a:br>
            <a:r>
              <a:rPr lang="en-US" dirty="0"/>
              <a:t>runs on top of EC2.</a:t>
            </a:r>
          </a:p>
          <a:p>
            <a:endParaRPr lang="en-US" dirty="0"/>
          </a:p>
          <a:p>
            <a:r>
              <a:rPr lang="en-US" dirty="0"/>
              <a:t>AWS deploys managed EC2 Docker host instances.</a:t>
            </a:r>
          </a:p>
          <a:p>
            <a:pPr lvl="1"/>
            <a:endParaRPr lang="en-US" dirty="0"/>
          </a:p>
          <a:p>
            <a:r>
              <a:rPr lang="en-US" dirty="0"/>
              <a:t>AWS automatically deploys your containers to the managed hosts.</a:t>
            </a:r>
          </a:p>
          <a:p>
            <a:pPr lvl="1"/>
            <a:endParaRPr lang="en-US" dirty="0"/>
          </a:p>
          <a:p>
            <a:r>
              <a:rPr lang="en-US" dirty="0"/>
              <a:t>AWS EC2 Container Registry (ECR)</a:t>
            </a:r>
          </a:p>
          <a:p>
            <a:pPr lvl="1"/>
            <a:r>
              <a:rPr lang="en-US" dirty="0"/>
              <a:t>A private Docker image repository (like Docker Hub).</a:t>
            </a:r>
          </a:p>
        </p:txBody>
      </p:sp>
    </p:spTree>
    <p:extLst>
      <p:ext uri="{BB962C8B-B14F-4D97-AF65-F5344CB8AC3E}">
        <p14:creationId xmlns:p14="http://schemas.microsoft.com/office/powerpoint/2010/main" val="17415499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Run containers as a fundamental compute primitive.</a:t>
            </a:r>
          </a:p>
          <a:p>
            <a:pPr lvl="1"/>
            <a:r>
              <a:rPr lang="en-US" dirty="0"/>
              <a:t>We can launch and manage containers like EC2 instances.</a:t>
            </a:r>
          </a:p>
          <a:p>
            <a:endParaRPr lang="en-US" dirty="0"/>
          </a:p>
          <a:p>
            <a:r>
              <a:rPr lang="en-US" dirty="0"/>
              <a:t>No need to manage an EC2 host/ virtual machine.</a:t>
            </a:r>
          </a:p>
          <a:p>
            <a:endParaRPr lang="en-US" dirty="0"/>
          </a:p>
          <a:p>
            <a:r>
              <a:rPr lang="en-US" dirty="0"/>
              <a:t>Integrates with other services </a:t>
            </a:r>
            <a:r>
              <a:rPr lang="mr-IN" dirty="0"/>
              <a:t>–</a:t>
            </a:r>
            <a:r>
              <a:rPr lang="en-US" dirty="0"/>
              <a:t> VPC, ELB, IAM, </a:t>
            </a:r>
            <a:r>
              <a:rPr lang="en-US" dirty="0" err="1"/>
              <a:t>Cloudwatch</a:t>
            </a:r>
            <a:r>
              <a:rPr lang="en-US" dirty="0"/>
              <a:t>, </a:t>
            </a:r>
            <a:r>
              <a:rPr lang="en-US" dirty="0" err="1"/>
              <a:t>Cloudformation</a:t>
            </a:r>
            <a:r>
              <a:rPr lang="en-US" dirty="0"/>
              <a:t>, etc.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521" y="182562"/>
            <a:ext cx="7511966" cy="1417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4642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EKS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Elastic Container Service for Kubernetes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368" y="2723266"/>
            <a:ext cx="7489861" cy="2760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1255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Open-source container orchestration platform designed by Google.</a:t>
            </a:r>
          </a:p>
          <a:p>
            <a:endParaRPr lang="en-US" dirty="0"/>
          </a:p>
          <a:p>
            <a:r>
              <a:rPr lang="en-US" dirty="0"/>
              <a:t>Name originates from Greek, meaning “helmsman” or “pilot”.</a:t>
            </a:r>
          </a:p>
          <a:p>
            <a:endParaRPr lang="en-US" dirty="0"/>
          </a:p>
          <a:p>
            <a:r>
              <a:rPr lang="en-US" dirty="0"/>
              <a:t>Based on key technical principles Googles uses to scale its global platform.</a:t>
            </a:r>
          </a:p>
          <a:p>
            <a:pPr lvl="1"/>
            <a:endParaRPr lang="en-US" dirty="0"/>
          </a:p>
          <a:p>
            <a:r>
              <a:rPr lang="en-US" dirty="0"/>
              <a:t>Provides an abstraction layer to make container management and application deployment easier.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7468" y="376419"/>
            <a:ext cx="1255160" cy="1223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0415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Kubernetes manages clusters of computing instances.</a:t>
            </a:r>
          </a:p>
          <a:p>
            <a:pPr lvl="1"/>
            <a:r>
              <a:rPr lang="en-US" dirty="0"/>
              <a:t>Each cluster contains a master instance and multiple nodes.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Master manages resources and coordinates activities in the clusters.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Nodes run a </a:t>
            </a:r>
            <a:r>
              <a:rPr lang="en-US" dirty="0" err="1"/>
              <a:t>Kubelet</a:t>
            </a:r>
            <a:r>
              <a:rPr lang="en-US" dirty="0"/>
              <a:t> (agent) and a container engine (Docker).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Nodes communicate with master using an API.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2720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Swarm Mode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Docker engine has an integrated cluster orchestration </a:t>
            </a:r>
            <a:br>
              <a:rPr lang="en-US" dirty="0"/>
            </a:br>
            <a:r>
              <a:rPr lang="en-US" dirty="0"/>
              <a:t>service (ver. 1.12+).</a:t>
            </a:r>
          </a:p>
          <a:p>
            <a:pPr lvl="1"/>
            <a:r>
              <a:rPr lang="en-US" dirty="0"/>
              <a:t>Previously a separate tool called Docker Swarm.</a:t>
            </a:r>
          </a:p>
          <a:p>
            <a:pPr lvl="1"/>
            <a:endParaRPr lang="en-US" dirty="0"/>
          </a:p>
          <a:p>
            <a:r>
              <a:rPr lang="en-US" dirty="0"/>
              <a:t>Manages a cluster of instances running Docker engine, called </a:t>
            </a:r>
            <a:r>
              <a:rPr lang="en-US" b="1" dirty="0"/>
              <a:t>nodes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Uses two types of nodes: </a:t>
            </a:r>
            <a:r>
              <a:rPr lang="en-US" b="1" dirty="0"/>
              <a:t>managers</a:t>
            </a:r>
            <a:r>
              <a:rPr lang="en-US" dirty="0"/>
              <a:t> and </a:t>
            </a:r>
            <a:r>
              <a:rPr lang="en-US" b="1" dirty="0"/>
              <a:t>workers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Node type is defined during deployment, so only one instance image is needed.</a:t>
            </a:r>
          </a:p>
          <a:p>
            <a:pPr lvl="1"/>
            <a:r>
              <a:rPr lang="en-US" dirty="0"/>
              <a:t>Typically we deploy one node per instance.</a:t>
            </a:r>
          </a:p>
          <a:p>
            <a:endParaRPr lang="en-US" dirty="0"/>
          </a:p>
          <a:p>
            <a:r>
              <a:rPr lang="en-US" dirty="0"/>
              <a:t>Follows a </a:t>
            </a:r>
            <a:r>
              <a:rPr lang="en-US" b="1" dirty="0"/>
              <a:t>declarative</a:t>
            </a:r>
            <a:r>
              <a:rPr lang="en-US" dirty="0"/>
              <a:t> approach: define the state of services in an application stack and Docker will try to achieve that desired state.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980" y="400512"/>
            <a:ext cx="1703311" cy="1678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5504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Swarm Mode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02676"/>
            <a:ext cx="9144000" cy="4287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991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Swarm Security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communications between manager and worker nodes are encrypted.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8930" y="2982128"/>
            <a:ext cx="6226139" cy="3499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2924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cluster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All nodes have Docker engine (1.12+) installed.</a:t>
            </a:r>
          </a:p>
          <a:p>
            <a:endParaRPr lang="en-US" dirty="0"/>
          </a:p>
          <a:p>
            <a:r>
              <a:rPr lang="en-US" dirty="0"/>
              <a:t>First node initializes a swarm cluster and becomes first manager/leader.</a:t>
            </a:r>
          </a:p>
          <a:p>
            <a:pPr lvl="1"/>
            <a:r>
              <a:rPr lang="en-US" dirty="0"/>
              <a:t>docker swarm </a:t>
            </a:r>
            <a:r>
              <a:rPr lang="en-US" dirty="0" err="1"/>
              <a:t>init</a:t>
            </a:r>
            <a:endParaRPr lang="en-US" dirty="0"/>
          </a:p>
          <a:p>
            <a:pPr lvl="1"/>
            <a:r>
              <a:rPr lang="en-US" dirty="0"/>
              <a:t>Generates a manager token and a worker token.</a:t>
            </a:r>
          </a:p>
          <a:p>
            <a:endParaRPr lang="en-US" dirty="0"/>
          </a:p>
          <a:p>
            <a:r>
              <a:rPr lang="en-US" dirty="0"/>
              <a:t>Additional nodes join the cluster by connecting to a manager node via port 2377 and providing a token.</a:t>
            </a:r>
          </a:p>
          <a:p>
            <a:endParaRPr lang="en-US" dirty="0"/>
          </a:p>
          <a:p>
            <a:r>
              <a:rPr lang="en-US" dirty="0"/>
              <a:t>Bootstrapping automation challenge: Create first manager to initialize cluster and then new nodes must find a manger.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4462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 Discovery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The process by which one service determines the location of another service.</a:t>
            </a:r>
          </a:p>
          <a:p>
            <a:endParaRPr lang="en-US" dirty="0"/>
          </a:p>
          <a:p>
            <a:r>
              <a:rPr lang="en-US" dirty="0"/>
              <a:t>How do we connect services together in dynamically deployed infrastructure?</a:t>
            </a:r>
          </a:p>
          <a:p>
            <a:endParaRPr lang="en-US" dirty="0"/>
          </a:p>
          <a:p>
            <a:pPr lvl="1"/>
            <a:r>
              <a:rPr lang="en-US" dirty="0"/>
              <a:t>Example: Web service needs to bind to database service, so the web services needs to know the network location of the database service.</a:t>
            </a:r>
          </a:p>
          <a:p>
            <a:pPr lvl="1"/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0222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 Node Roles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677310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Swarm </a:t>
            </a:r>
            <a:r>
              <a:rPr lang="en-US" b="1" dirty="0"/>
              <a:t>manager</a:t>
            </a:r>
          </a:p>
          <a:p>
            <a:pPr lvl="1"/>
            <a:r>
              <a:rPr lang="en-US" b="1" dirty="0"/>
              <a:t>Monitors</a:t>
            </a:r>
            <a:r>
              <a:rPr lang="en-US" dirty="0"/>
              <a:t> cluster state and reconciles differences between actual and desired state.</a:t>
            </a:r>
          </a:p>
          <a:p>
            <a:pPr lvl="1"/>
            <a:endParaRPr lang="en-US" dirty="0"/>
          </a:p>
          <a:p>
            <a:pPr lvl="1"/>
            <a:r>
              <a:rPr lang="en-US" b="1" dirty="0"/>
              <a:t>Service discovery</a:t>
            </a:r>
            <a:r>
              <a:rPr lang="en-US" dirty="0"/>
              <a:t>: assigns each service a unique DNS name and provides ingress load balancing.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Manages </a:t>
            </a:r>
            <a:r>
              <a:rPr lang="en-US" b="1" dirty="0"/>
              <a:t>rolling updates </a:t>
            </a:r>
            <a:r>
              <a:rPr lang="en-US" dirty="0"/>
              <a:t>of application containers within the swarm.</a:t>
            </a:r>
          </a:p>
          <a:p>
            <a:endParaRPr lang="en-US" dirty="0"/>
          </a:p>
          <a:p>
            <a:r>
              <a:rPr lang="en-US" dirty="0"/>
              <a:t>Swarm </a:t>
            </a:r>
            <a:r>
              <a:rPr lang="en-US" b="1" dirty="0"/>
              <a:t>worker</a:t>
            </a:r>
          </a:p>
          <a:p>
            <a:pPr lvl="1"/>
            <a:r>
              <a:rPr lang="en-US" dirty="0"/>
              <a:t>Basically just runs Docker containers. </a:t>
            </a:r>
            <a:r>
              <a:rPr lang="en-US" dirty="0">
                <a:sym typeface="Wingdings"/>
              </a:rPr>
              <a:t></a:t>
            </a:r>
          </a:p>
          <a:p>
            <a:pPr lvl="1"/>
            <a:endParaRPr lang="en-US" dirty="0">
              <a:sym typeface="Wingdings"/>
            </a:endParaRPr>
          </a:p>
          <a:p>
            <a:r>
              <a:rPr lang="en-US" dirty="0">
                <a:sym typeface="Wingdings"/>
              </a:rPr>
              <a:t>Managers can serve as workers by default (not recommended in production due to potential resource starvation).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30815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Swarm services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b="1" dirty="0"/>
              <a:t>Service</a:t>
            </a:r>
            <a:r>
              <a:rPr lang="en-US" dirty="0"/>
              <a:t> definitions are given to a manager node, it dispatches </a:t>
            </a:r>
            <a:r>
              <a:rPr lang="en-US" b="1" dirty="0"/>
              <a:t>tasks</a:t>
            </a:r>
            <a:r>
              <a:rPr lang="en-US" dirty="0"/>
              <a:t> to workers.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Each task specifies a Docker container and the commands to run inside the container.</a:t>
            </a:r>
          </a:p>
          <a:p>
            <a:endParaRPr lang="en-US" dirty="0"/>
          </a:p>
          <a:p>
            <a:r>
              <a:rPr lang="en-US" dirty="0"/>
              <a:t>Two service models:</a:t>
            </a:r>
          </a:p>
          <a:p>
            <a:pPr lvl="1"/>
            <a:r>
              <a:rPr lang="en-US" b="1" dirty="0"/>
              <a:t>Replicated services</a:t>
            </a:r>
            <a:r>
              <a:rPr lang="en-US" dirty="0"/>
              <a:t>: swarm distributes a specified number of replica tasks to the cluster.</a:t>
            </a:r>
          </a:p>
          <a:p>
            <a:pPr lvl="1"/>
            <a:endParaRPr lang="en-US" dirty="0"/>
          </a:p>
          <a:p>
            <a:pPr lvl="1"/>
            <a:r>
              <a:rPr lang="en-US" b="1" dirty="0"/>
              <a:t>Global services</a:t>
            </a:r>
            <a:r>
              <a:rPr lang="en-US" dirty="0"/>
              <a:t>: swarm runs one task on each node of the cluster.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81590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 networking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can connect services together by creating overlay networks.</a:t>
            </a:r>
          </a:p>
          <a:p>
            <a:pPr lvl="1"/>
            <a:r>
              <a:rPr lang="en-US" dirty="0"/>
              <a:t>Layer-2 network spanning multiple cluster nodes.</a:t>
            </a:r>
          </a:p>
          <a:p>
            <a:pPr lvl="1"/>
            <a:r>
              <a:rPr lang="en-US" dirty="0"/>
              <a:t>Services on same network can communicate.</a:t>
            </a:r>
          </a:p>
          <a:p>
            <a:pPr lvl="1"/>
            <a:r>
              <a:rPr lang="en-US" dirty="0"/>
              <a:t>Services can join </a:t>
            </a:r>
            <a:r>
              <a:rPr lang="en-US" u="sng" dirty="0"/>
              <a:t>multiple</a:t>
            </a:r>
            <a:r>
              <a:rPr lang="en-US" dirty="0"/>
              <a:t> overlay networks.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0490" y="4530903"/>
            <a:ext cx="3574826" cy="1865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4686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Swarm service discovery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Services on the same network can connect using service names.</a:t>
            </a:r>
          </a:p>
          <a:p>
            <a:pPr lvl="1"/>
            <a:r>
              <a:rPr lang="en-US" dirty="0"/>
              <a:t>Each service in the cluster is assigned a virtual IP address and DNS entry.</a:t>
            </a:r>
          </a:p>
          <a:p>
            <a:pPr lvl="1"/>
            <a:r>
              <a:rPr lang="en-US" dirty="0"/>
              <a:t>Containers share DNS information via gossip.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1416" y="4392331"/>
            <a:ext cx="4041168" cy="2273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6805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Published services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Apps in containers are </a:t>
            </a:r>
            <a:r>
              <a:rPr lang="en-US" u="sng" dirty="0"/>
              <a:t>only accessible within </a:t>
            </a:r>
            <a:r>
              <a:rPr lang="en-US" dirty="0"/>
              <a:t>the cluster by default.</a:t>
            </a:r>
          </a:p>
          <a:p>
            <a:endParaRPr lang="en-US" dirty="0"/>
          </a:p>
          <a:p>
            <a:r>
              <a:rPr lang="en-US" dirty="0"/>
              <a:t>We can </a:t>
            </a:r>
            <a:r>
              <a:rPr lang="en-US" b="1" dirty="0"/>
              <a:t>expose</a:t>
            </a:r>
            <a:r>
              <a:rPr lang="en-US" dirty="0"/>
              <a:t> a service on a port which makes a set of containers available outside of the cluster.</a:t>
            </a:r>
          </a:p>
          <a:p>
            <a:endParaRPr lang="en-US" dirty="0"/>
          </a:p>
          <a:p>
            <a:r>
              <a:rPr lang="en-US" dirty="0"/>
              <a:t>Docker uses an ingress load balancing capability (routing mesh) to distribute requests across nodes.</a:t>
            </a:r>
          </a:p>
          <a:p>
            <a:endParaRPr lang="en-US" dirty="0"/>
          </a:p>
          <a:p>
            <a:pPr lvl="1"/>
            <a:r>
              <a:rPr lang="en-US" dirty="0"/>
              <a:t>Every node publishes the exposed port </a:t>
            </a:r>
            <a:r>
              <a:rPr lang="mr-IN" dirty="0"/>
              <a:t>–</a:t>
            </a:r>
            <a:r>
              <a:rPr lang="en-US" dirty="0"/>
              <a:t> even those without a related task!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It is possible to publish a service directly on a node, bypassing the routing mesh.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1620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Swarm routing mesh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7198" y="1910993"/>
            <a:ext cx="6824723" cy="4413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0964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 resizing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Scale a service up or down by setting the scale attribute of a service.</a:t>
            </a:r>
          </a:p>
          <a:p>
            <a:pPr lvl="1"/>
            <a:r>
              <a:rPr lang="en-US" dirty="0"/>
              <a:t>Docker continuously monitors service and attempts to maintain a desired state.</a:t>
            </a:r>
          </a:p>
          <a:p>
            <a:pPr lvl="1"/>
            <a:endParaRPr lang="en-US" dirty="0"/>
          </a:p>
          <a:p>
            <a:r>
              <a:rPr lang="en-US" dirty="0"/>
              <a:t>It’s possible to add or remove (drain) nodes from the cluster.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Docker will try to maintain desired number of replicas for service if a worker is drained.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Docker </a:t>
            </a:r>
            <a:r>
              <a:rPr lang="en-US" u="sng" dirty="0"/>
              <a:t>will not </a:t>
            </a:r>
            <a:r>
              <a:rPr lang="en-US" dirty="0"/>
              <a:t>automatically rebalance the cluster when a new worker is added.</a:t>
            </a:r>
          </a:p>
          <a:p>
            <a:pPr lvl="2"/>
            <a:r>
              <a:rPr lang="en-US" dirty="0"/>
              <a:t>It is possible to force a rebalancing as of v1.13.</a:t>
            </a:r>
          </a:p>
        </p:txBody>
      </p:sp>
    </p:spTree>
    <p:extLst>
      <p:ext uri="{BB962C8B-B14F-4D97-AF65-F5344CB8AC3E}">
        <p14:creationId xmlns:p14="http://schemas.microsoft.com/office/powerpoint/2010/main" val="213894312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 updates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Docker can roll out updates to a service by replacing each container.</a:t>
            </a:r>
          </a:p>
          <a:p>
            <a:pPr lvl="1"/>
            <a:r>
              <a:rPr lang="en-US" b="1" dirty="0"/>
              <a:t>Update-delay</a:t>
            </a:r>
            <a:r>
              <a:rPr lang="en-US" dirty="0"/>
              <a:t>: time delay between updates (i.e., 60s)</a:t>
            </a:r>
          </a:p>
          <a:p>
            <a:pPr lvl="1"/>
            <a:endParaRPr lang="en-US" dirty="0"/>
          </a:p>
          <a:p>
            <a:pPr lvl="1"/>
            <a:r>
              <a:rPr lang="en-US" b="1" dirty="0"/>
              <a:t>Update-parallelism</a:t>
            </a:r>
            <a:r>
              <a:rPr lang="en-US" dirty="0"/>
              <a:t>: number of tasks to update simultaneously.</a:t>
            </a:r>
          </a:p>
          <a:p>
            <a:pPr lvl="1"/>
            <a:endParaRPr lang="en-US" dirty="0"/>
          </a:p>
          <a:p>
            <a:pPr lvl="1"/>
            <a:r>
              <a:rPr lang="en-US" b="1" dirty="0"/>
              <a:t>Update-max-failure-ratio</a:t>
            </a:r>
            <a:r>
              <a:rPr lang="en-US" dirty="0"/>
              <a:t>: what fraction of tasks can fail before the update process is halted.</a:t>
            </a:r>
          </a:p>
          <a:p>
            <a:pPr lvl="1"/>
            <a:endParaRPr lang="en-US" dirty="0"/>
          </a:p>
          <a:p>
            <a:r>
              <a:rPr lang="en-US" dirty="0"/>
              <a:t>Docker can also roll back to the previous version of the service.</a:t>
            </a:r>
          </a:p>
        </p:txBody>
      </p:sp>
    </p:spTree>
    <p:extLst>
      <p:ext uri="{BB962C8B-B14F-4D97-AF65-F5344CB8AC3E}">
        <p14:creationId xmlns:p14="http://schemas.microsoft.com/office/powerpoint/2010/main" val="198311999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Secrets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Swarm provides an encrypted key-value storage mechanism to share pieces of data.</a:t>
            </a:r>
          </a:p>
          <a:p>
            <a:endParaRPr lang="en-US" dirty="0"/>
          </a:p>
          <a:p>
            <a:pPr lvl="1"/>
            <a:r>
              <a:rPr lang="en-US" dirty="0"/>
              <a:t>Data is encrypted during network transfer.</a:t>
            </a:r>
          </a:p>
          <a:p>
            <a:pPr lvl="1"/>
            <a:r>
              <a:rPr lang="en-US" dirty="0"/>
              <a:t>Data is stored in RAFT logs and encrypted at rest.</a:t>
            </a:r>
          </a:p>
          <a:p>
            <a:pPr lvl="1"/>
            <a:endParaRPr lang="en-US" dirty="0"/>
          </a:p>
          <a:p>
            <a:r>
              <a:rPr lang="en-US" dirty="0"/>
              <a:t>We can restrict access to specific secrets per container. </a:t>
            </a:r>
          </a:p>
          <a:p>
            <a:endParaRPr lang="en-US" dirty="0"/>
          </a:p>
          <a:p>
            <a:r>
              <a:rPr lang="en-US" dirty="0"/>
              <a:t>Secrets are mounted to containers using in-memory file system at: /run/secrets/&lt;</a:t>
            </a:r>
            <a:r>
              <a:rPr lang="en-US" dirty="0" err="1"/>
              <a:t>secret_name</a:t>
            </a:r>
            <a:r>
              <a:rPr lang="en-US" dirty="0"/>
              <a:t>&gt;</a:t>
            </a:r>
          </a:p>
          <a:p>
            <a:endParaRPr lang="en-US" dirty="0"/>
          </a:p>
          <a:p>
            <a:r>
              <a:rPr lang="en-US" dirty="0"/>
              <a:t>It’s not possible to update a secret (it’s immutable), but you can remove and recreate it.</a:t>
            </a:r>
          </a:p>
        </p:txBody>
      </p:sp>
    </p:spTree>
    <p:extLst>
      <p:ext uri="{BB962C8B-B14F-4D97-AF65-F5344CB8AC3E}">
        <p14:creationId xmlns:p14="http://schemas.microsoft.com/office/powerpoint/2010/main" val="209909054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Swarm Hands-on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Create Docker swarm stack:</a:t>
            </a:r>
          </a:p>
          <a:p>
            <a:pPr lvl="1"/>
            <a:r>
              <a:rPr lang="en-US" u="sng" dirty="0">
                <a:hlinkClick r:id="rId2"/>
              </a:rPr>
              <a:t>https://s3.amazonaws.com/seis665/docker-swarm.json</a:t>
            </a:r>
            <a:endParaRPr lang="en-US" u="sng" dirty="0"/>
          </a:p>
          <a:p>
            <a:pPr lvl="1"/>
            <a:r>
              <a:rPr lang="en-US" dirty="0"/>
              <a:t>Creates a set of manager nodes and a set of worker nodes.</a:t>
            </a:r>
          </a:p>
          <a:p>
            <a:pPr lvl="1"/>
            <a:r>
              <a:rPr lang="en-US" dirty="0"/>
              <a:t>Automatically initializes a Swarm cluster and subscribes all worker nodes to cluster.</a:t>
            </a:r>
          </a:p>
          <a:p>
            <a:pPr lvl="1"/>
            <a:endParaRPr lang="en-US" dirty="0"/>
          </a:p>
          <a:p>
            <a:r>
              <a:rPr lang="en-US" dirty="0"/>
              <a:t>Wait until stack creation is complete, then log into initiator node.</a:t>
            </a:r>
          </a:p>
          <a:p>
            <a:endParaRPr lang="en-US" dirty="0"/>
          </a:p>
          <a:p>
            <a:r>
              <a:rPr lang="en-US" dirty="0"/>
              <a:t>Log into initiator node using "ubuntu" user!</a:t>
            </a:r>
          </a:p>
        </p:txBody>
      </p:sp>
    </p:spTree>
    <p:extLst>
      <p:ext uri="{BB962C8B-B14F-4D97-AF65-F5344CB8AC3E}">
        <p14:creationId xmlns:p14="http://schemas.microsoft.com/office/powerpoint/2010/main" val="6625567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 Discovery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A </a:t>
            </a:r>
            <a:r>
              <a:rPr lang="en-US" dirty="0" err="1"/>
              <a:t>microservices</a:t>
            </a:r>
            <a:r>
              <a:rPr lang="en-US" dirty="0"/>
              <a:t> architecture heavily leverages service discovery:</a:t>
            </a:r>
          </a:p>
          <a:p>
            <a:endParaRPr lang="en-US" dirty="0"/>
          </a:p>
          <a:p>
            <a:pPr lvl="1"/>
            <a:r>
              <a:rPr lang="en-US" dirty="0"/>
              <a:t>Potentially needs to track dozens or hundreds of services.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Route requests to services based on availability.</a:t>
            </a:r>
          </a:p>
          <a:p>
            <a:pPr lvl="2"/>
            <a:r>
              <a:rPr lang="en-US" dirty="0"/>
              <a:t>Active/active, active/passive, etc.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May need to support service versioning.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Adjust service requests based on infrastructure topology changes.</a:t>
            </a:r>
          </a:p>
          <a:p>
            <a:pPr lvl="2"/>
            <a:r>
              <a:rPr lang="en-US" dirty="0"/>
              <a:t>Container or instance failure, auto-scaling</a:t>
            </a:r>
          </a:p>
          <a:p>
            <a:pPr lvl="1"/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129971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5121"/>
            <a:ext cx="9144000" cy="6347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5057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Swarm Hands-on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Deploy a new service:</a:t>
            </a:r>
          </a:p>
          <a:p>
            <a:pPr marL="457200" lvl="1" indent="0">
              <a:buNone/>
            </a:pP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 service create --replicas 1 \</a:t>
            </a:r>
          </a:p>
          <a:p>
            <a:pPr marL="457200" lvl="1" indent="0">
              <a:buNone/>
            </a:pP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	--name </a:t>
            </a: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helloworld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 alpine ping </a:t>
            </a: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docker.com</a:t>
            </a:r>
            <a:endParaRPr lang="en-US" sz="2400" dirty="0">
              <a:latin typeface="Consolas" charset="0"/>
              <a:ea typeface="Consolas" charset="0"/>
              <a:cs typeface="Consolas" charset="0"/>
            </a:endParaRPr>
          </a:p>
          <a:p>
            <a:pPr lvl="1"/>
            <a:endParaRPr lang="en-US" dirty="0"/>
          </a:p>
          <a:p>
            <a:r>
              <a:rPr lang="en-US" dirty="0"/>
              <a:t>Show the running service:</a:t>
            </a:r>
          </a:p>
          <a:p>
            <a:pPr marL="457200" lvl="1" indent="0">
              <a:buNone/>
            </a:pP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 service ls</a:t>
            </a:r>
          </a:p>
          <a:p>
            <a:pPr lvl="1"/>
            <a:endParaRPr lang="en-US" dirty="0"/>
          </a:p>
          <a:p>
            <a:r>
              <a:rPr lang="en-US" dirty="0"/>
              <a:t>Inspect the running service:</a:t>
            </a:r>
          </a:p>
          <a:p>
            <a:pPr marL="457200" lvl="1" indent="0">
              <a:buNone/>
            </a:pP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 service inspect --pretty </a:t>
            </a: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helloworld</a:t>
            </a:r>
            <a:endParaRPr lang="en-US" sz="2400" dirty="0">
              <a:latin typeface="Consolas" charset="0"/>
              <a:ea typeface="Consolas" charset="0"/>
              <a:cs typeface="Consolas" charset="0"/>
            </a:endParaRPr>
          </a:p>
          <a:p>
            <a:pPr lvl="1"/>
            <a:endParaRPr lang="en-US" dirty="0"/>
          </a:p>
          <a:p>
            <a:r>
              <a:rPr lang="en-US" dirty="0"/>
              <a:t>Identity the node running the service:</a:t>
            </a:r>
          </a:p>
          <a:p>
            <a:pPr marL="457200" lvl="1" indent="0">
              <a:buNone/>
            </a:pP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 service </a:t>
            </a: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ps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helloworld</a:t>
            </a:r>
            <a:endParaRPr lang="en-US" sz="2400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023594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Swarm Hands-on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85795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Let’s scale the number of containers supporting our service:</a:t>
            </a:r>
          </a:p>
          <a:p>
            <a:pPr marL="457200" lvl="1" indent="0">
              <a:buNone/>
            </a:pP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 service scale </a:t>
            </a: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helloworld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=5</a:t>
            </a:r>
          </a:p>
          <a:p>
            <a:pPr lvl="1"/>
            <a:endParaRPr lang="en-US" dirty="0"/>
          </a:p>
          <a:p>
            <a:r>
              <a:rPr lang="en-US" dirty="0"/>
              <a:t>Now take a look at the nodes running the service:</a:t>
            </a:r>
          </a:p>
          <a:p>
            <a:pPr marL="457200" lvl="1" indent="0">
              <a:buNone/>
            </a:pP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 service </a:t>
            </a: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ps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helloworld</a:t>
            </a:r>
            <a:endParaRPr lang="en-US" sz="2400" dirty="0">
              <a:latin typeface="Consolas" charset="0"/>
              <a:ea typeface="Consolas" charset="0"/>
              <a:cs typeface="Consolas" charset="0"/>
            </a:endParaRPr>
          </a:p>
          <a:p>
            <a:pPr lvl="1"/>
            <a:endParaRPr lang="en-US" dirty="0"/>
          </a:p>
          <a:p>
            <a:r>
              <a:rPr lang="en-US" dirty="0"/>
              <a:t>None of the containers are running on the local host:</a:t>
            </a:r>
          </a:p>
          <a:p>
            <a:pPr marL="457200" lvl="1" indent="0">
              <a:buNone/>
            </a:pP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ps</a:t>
            </a:r>
            <a:endParaRPr lang="en-US" sz="2400" dirty="0">
              <a:latin typeface="Consolas" charset="0"/>
              <a:ea typeface="Consolas" charset="0"/>
              <a:cs typeface="Consolas" charset="0"/>
            </a:endParaRPr>
          </a:p>
          <a:p>
            <a:pPr lvl="1"/>
            <a:endParaRPr lang="en-US" dirty="0"/>
          </a:p>
          <a:p>
            <a:r>
              <a:rPr lang="en-US" dirty="0"/>
              <a:t>We can remove the </a:t>
            </a:r>
            <a:r>
              <a:rPr lang="en-US" dirty="0" err="1"/>
              <a:t>helloworld</a:t>
            </a:r>
            <a:r>
              <a:rPr lang="en-US" dirty="0"/>
              <a:t> service:</a:t>
            </a:r>
          </a:p>
          <a:p>
            <a:pPr marL="457200" lvl="1" indent="0">
              <a:buNone/>
            </a:pP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 service </a:t>
            </a: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rm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helloworld</a:t>
            </a:r>
            <a:endParaRPr lang="en-US" sz="2400" dirty="0">
              <a:latin typeface="Consolas" charset="0"/>
              <a:ea typeface="Consolas" charset="0"/>
              <a:cs typeface="Consolas" charset="0"/>
            </a:endParaRPr>
          </a:p>
          <a:p>
            <a:pPr marL="457200" lvl="1" indent="0">
              <a:buNone/>
            </a:pPr>
            <a:endParaRPr lang="en-US" sz="240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dirty="0">
                <a:ea typeface="Consolas" charset="0"/>
                <a:cs typeface="Consolas" charset="0"/>
              </a:rPr>
              <a:t>Verify that the service is gone:</a:t>
            </a:r>
          </a:p>
          <a:p>
            <a:pPr marL="457200" lvl="1" indent="0">
              <a:buNone/>
            </a:pPr>
            <a:r>
              <a:rPr lang="en-US" sz="2300" dirty="0" err="1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300" dirty="0">
                <a:latin typeface="Consolas" charset="0"/>
                <a:ea typeface="Consolas" charset="0"/>
                <a:cs typeface="Consolas" charset="0"/>
              </a:rPr>
              <a:t> service ls</a:t>
            </a:r>
          </a:p>
        </p:txBody>
      </p:sp>
    </p:spTree>
    <p:extLst>
      <p:ext uri="{BB962C8B-B14F-4D97-AF65-F5344CB8AC3E}">
        <p14:creationId xmlns:p14="http://schemas.microsoft.com/office/powerpoint/2010/main" val="131149783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Swarm Hands-on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85795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Create a new service using </a:t>
            </a:r>
            <a:r>
              <a:rPr lang="en-US" dirty="0" err="1"/>
              <a:t>Redis</a:t>
            </a:r>
            <a:r>
              <a:rPr lang="en-US" dirty="0"/>
              <a:t> and perform an update:</a:t>
            </a:r>
          </a:p>
          <a:p>
            <a:pPr marL="457200" lvl="1" indent="0">
              <a:buNone/>
            </a:pP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 service create --replicas 3 --name </a:t>
            </a: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redis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 \</a:t>
            </a:r>
          </a:p>
          <a:p>
            <a:pPr marL="457200" lvl="1" indent="0">
              <a:buNone/>
            </a:pP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	--update-delay 15s redis:3.0.6</a:t>
            </a:r>
          </a:p>
          <a:p>
            <a:pPr lvl="1"/>
            <a:endParaRPr lang="en-US" dirty="0"/>
          </a:p>
          <a:p>
            <a:r>
              <a:rPr lang="en-US" dirty="0"/>
              <a:t>View the running service:</a:t>
            </a:r>
          </a:p>
          <a:p>
            <a:pPr marL="457200" lvl="1" indent="0">
              <a:buNone/>
            </a:pP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 service </a:t>
            </a: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ps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redis</a:t>
            </a:r>
            <a:endParaRPr lang="en-US" sz="2400" dirty="0">
              <a:latin typeface="Consolas" charset="0"/>
              <a:ea typeface="Consolas" charset="0"/>
              <a:cs typeface="Consolas" charset="0"/>
            </a:endParaRPr>
          </a:p>
          <a:p>
            <a:pPr lvl="1"/>
            <a:endParaRPr lang="en-US" dirty="0"/>
          </a:p>
          <a:p>
            <a:r>
              <a:rPr lang="en-US" dirty="0"/>
              <a:t>Update the service to </a:t>
            </a:r>
            <a:r>
              <a:rPr lang="en-US" dirty="0" err="1"/>
              <a:t>Redis</a:t>
            </a:r>
            <a:r>
              <a:rPr lang="en-US" dirty="0"/>
              <a:t> version 3.0.7:</a:t>
            </a:r>
          </a:p>
          <a:p>
            <a:pPr marL="457200" lvl="1" indent="0">
              <a:buNone/>
            </a:pP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 service update --image redis:3.0.7 </a:t>
            </a: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redis</a:t>
            </a:r>
            <a:endParaRPr lang="en-US" sz="2400" dirty="0">
              <a:latin typeface="Consolas" charset="0"/>
              <a:ea typeface="Consolas" charset="0"/>
              <a:cs typeface="Consolas" charset="0"/>
            </a:endParaRPr>
          </a:p>
          <a:p>
            <a:pPr lvl="1"/>
            <a:endParaRPr lang="en-US" dirty="0"/>
          </a:p>
          <a:p>
            <a:r>
              <a:rPr lang="en-US" dirty="0"/>
              <a:t>Run the </a:t>
            </a:r>
            <a:r>
              <a:rPr lang="en-US" dirty="0" err="1"/>
              <a:t>ps</a:t>
            </a:r>
            <a:r>
              <a:rPr lang="en-US" dirty="0"/>
              <a:t> command several times to view the update:</a:t>
            </a:r>
          </a:p>
          <a:p>
            <a:pPr marL="457200" lvl="1" indent="0">
              <a:buNone/>
            </a:pP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 service </a:t>
            </a: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ps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redis</a:t>
            </a:r>
            <a:endParaRPr lang="en-US" sz="2400" dirty="0">
              <a:latin typeface="Consolas" charset="0"/>
              <a:ea typeface="Consolas" charset="0"/>
              <a:cs typeface="Consolas" charset="0"/>
            </a:endParaRPr>
          </a:p>
          <a:p>
            <a:pPr marL="457200" lvl="1" indent="0">
              <a:buNone/>
            </a:pPr>
            <a:endParaRPr lang="en-US" sz="240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dirty="0">
                <a:ea typeface="Consolas" charset="0"/>
                <a:cs typeface="Consolas" charset="0"/>
              </a:rPr>
              <a:t>After the updates complete, confirm the service status:</a:t>
            </a:r>
          </a:p>
          <a:p>
            <a:pPr marL="457200" lvl="1" indent="0">
              <a:buNone/>
            </a:pPr>
            <a:r>
              <a:rPr lang="en-US" sz="2300" dirty="0" err="1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300" dirty="0">
                <a:latin typeface="Consolas" charset="0"/>
                <a:ea typeface="Consolas" charset="0"/>
                <a:cs typeface="Consolas" charset="0"/>
              </a:rPr>
              <a:t> service inspect --pretty </a:t>
            </a:r>
            <a:r>
              <a:rPr lang="en-US" sz="2300" dirty="0" err="1">
                <a:latin typeface="Consolas" charset="0"/>
                <a:ea typeface="Consolas" charset="0"/>
                <a:cs typeface="Consolas" charset="0"/>
              </a:rPr>
              <a:t>redis</a:t>
            </a:r>
            <a:endParaRPr lang="en-US" sz="2300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719576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Swarm Hands-on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85795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Update the number of containers in the service:</a:t>
            </a:r>
          </a:p>
          <a:p>
            <a:pPr marL="457200" lvl="1" indent="0">
              <a:buNone/>
            </a:pP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 service scale </a:t>
            </a: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redis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=5</a:t>
            </a:r>
          </a:p>
          <a:p>
            <a:pPr lvl="1"/>
            <a:endParaRPr lang="en-US" dirty="0"/>
          </a:p>
          <a:p>
            <a:r>
              <a:rPr lang="en-US" dirty="0"/>
              <a:t>New container instances are running the desired version:</a:t>
            </a:r>
          </a:p>
          <a:p>
            <a:pPr marL="457200" lvl="1" indent="0">
              <a:buNone/>
            </a:pP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 service </a:t>
            </a: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ps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redis</a:t>
            </a:r>
            <a:endParaRPr lang="en-US" sz="2400" dirty="0">
              <a:latin typeface="Consolas" charset="0"/>
              <a:ea typeface="Consolas" charset="0"/>
              <a:cs typeface="Consolas" charset="0"/>
            </a:endParaRPr>
          </a:p>
          <a:p>
            <a:pPr lvl="1"/>
            <a:endParaRPr lang="en-US" dirty="0"/>
          </a:p>
          <a:p>
            <a:r>
              <a:rPr lang="en-US" dirty="0"/>
              <a:t>Sometimes we need to remove a node for maintenance. Let’s drain a node:</a:t>
            </a:r>
          </a:p>
          <a:p>
            <a:pPr marL="457200" lvl="1" indent="0">
              <a:buNone/>
            </a:pP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 node update --availability drain &lt;node ID&gt;</a:t>
            </a:r>
          </a:p>
          <a:p>
            <a:pPr lvl="1"/>
            <a:endParaRPr lang="en-US" dirty="0"/>
          </a:p>
          <a:p>
            <a:r>
              <a:rPr lang="en-US" dirty="0"/>
              <a:t>Take a look at the processes to watch that node drain:</a:t>
            </a:r>
          </a:p>
          <a:p>
            <a:pPr marL="457200" lvl="1" indent="0">
              <a:buNone/>
            </a:pP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 service </a:t>
            </a: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ps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redis</a:t>
            </a:r>
            <a:endParaRPr lang="en-US" sz="2400" dirty="0">
              <a:latin typeface="Consolas" charset="0"/>
              <a:ea typeface="Consolas" charset="0"/>
              <a:cs typeface="Consolas" charset="0"/>
            </a:endParaRPr>
          </a:p>
          <a:p>
            <a:pPr marL="457200" lvl="1" indent="0">
              <a:buNone/>
            </a:pPr>
            <a:endParaRPr lang="en-US" sz="240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dirty="0">
                <a:ea typeface="Consolas" charset="0"/>
                <a:cs typeface="Consolas" charset="0"/>
              </a:rPr>
              <a:t>Now let’s change the drained node back into an available node (note that Docker doesn’t automatically rebalance):</a:t>
            </a:r>
          </a:p>
          <a:p>
            <a:pPr marL="457200" lvl="1" indent="0">
              <a:buNone/>
            </a:pPr>
            <a:r>
              <a:rPr lang="en-US" sz="2300" dirty="0" err="1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300" dirty="0">
                <a:latin typeface="Consolas" charset="0"/>
                <a:ea typeface="Consolas" charset="0"/>
                <a:cs typeface="Consolas" charset="0"/>
              </a:rPr>
              <a:t> node update --availability active &lt;node ID&gt;</a:t>
            </a:r>
          </a:p>
          <a:p>
            <a:pPr marL="457200" lvl="1" indent="0">
              <a:buNone/>
            </a:pPr>
            <a:endParaRPr lang="en-US" sz="2300" dirty="0">
              <a:latin typeface="Consolas" charset="0"/>
              <a:ea typeface="Consolas" charset="0"/>
              <a:cs typeface="Consolas" charset="0"/>
            </a:endParaRPr>
          </a:p>
          <a:p>
            <a:pPr marL="457200" lvl="1" indent="0">
              <a:buNone/>
            </a:pPr>
            <a:r>
              <a:rPr lang="en-US" sz="2300" dirty="0" err="1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300" dirty="0">
                <a:latin typeface="Consolas" charset="0"/>
                <a:ea typeface="Consolas" charset="0"/>
                <a:cs typeface="Consolas" charset="0"/>
              </a:rPr>
              <a:t> service update --force </a:t>
            </a:r>
            <a:r>
              <a:rPr lang="en-US" sz="2300" dirty="0" err="1">
                <a:latin typeface="Consolas" charset="0"/>
                <a:ea typeface="Consolas" charset="0"/>
                <a:cs typeface="Consolas" charset="0"/>
              </a:rPr>
              <a:t>redis</a:t>
            </a:r>
            <a:endParaRPr lang="en-US" sz="2300" dirty="0">
              <a:latin typeface="Consolas" charset="0"/>
              <a:ea typeface="Consolas" charset="0"/>
              <a:cs typeface="Consolas" charset="0"/>
            </a:endParaRPr>
          </a:p>
          <a:p>
            <a:pPr marL="457200" lvl="1" indent="0">
              <a:buNone/>
            </a:pPr>
            <a:endParaRPr lang="en-US" sz="230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dirty="0">
                <a:ea typeface="Consolas" charset="0"/>
                <a:cs typeface="Consolas" charset="0"/>
              </a:rPr>
              <a:t>Remove the </a:t>
            </a:r>
            <a:r>
              <a:rPr lang="en-US" dirty="0" err="1">
                <a:ea typeface="Consolas" charset="0"/>
                <a:cs typeface="Consolas" charset="0"/>
              </a:rPr>
              <a:t>redis</a:t>
            </a:r>
            <a:r>
              <a:rPr lang="en-US" dirty="0">
                <a:ea typeface="Consolas" charset="0"/>
                <a:cs typeface="Consolas" charset="0"/>
              </a:rPr>
              <a:t> service:</a:t>
            </a:r>
          </a:p>
          <a:p>
            <a:pPr marL="0" lvl="1" indent="0">
              <a:buNone/>
            </a:pP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 service </a:t>
            </a: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rm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redis</a:t>
            </a:r>
            <a:endParaRPr lang="en-US" sz="2400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en-US" dirty="0"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437691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Swarm Hands-on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50556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Let’s do something more interesting!</a:t>
            </a:r>
          </a:p>
          <a:p>
            <a:endParaRPr lang="en-US" dirty="0"/>
          </a:p>
          <a:p>
            <a:r>
              <a:rPr lang="en-US" dirty="0"/>
              <a:t>Create an overlay network for a new application:</a:t>
            </a:r>
          </a:p>
          <a:p>
            <a:pPr marL="457200" lvl="1" indent="0">
              <a:buNone/>
            </a:pP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 network create -d overlay --subnet 10.2.0.0/24 pets-overlay</a:t>
            </a:r>
          </a:p>
          <a:p>
            <a:pPr marL="457200" lvl="1" indent="0">
              <a:buNone/>
            </a:pPr>
            <a:endParaRPr lang="en-US" sz="240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dirty="0"/>
              <a:t>Check out the new network:</a:t>
            </a:r>
          </a:p>
          <a:p>
            <a:pPr marL="457200" lvl="1" indent="0">
              <a:buNone/>
            </a:pP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 network ls</a:t>
            </a:r>
          </a:p>
          <a:p>
            <a:pPr lvl="1"/>
            <a:endParaRPr lang="en-US" dirty="0"/>
          </a:p>
          <a:p>
            <a:r>
              <a:rPr lang="en-US" dirty="0"/>
              <a:t>Add a backend key-value storage system:</a:t>
            </a:r>
          </a:p>
          <a:p>
            <a:pPr marL="457200" lvl="1" indent="0">
              <a:buNone/>
            </a:pP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 service create --network pets-overlay --name </a:t>
            </a: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db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 consul</a:t>
            </a:r>
          </a:p>
          <a:p>
            <a:pPr marL="457200" lvl="1" indent="0">
              <a:buNone/>
            </a:pPr>
            <a:endParaRPr lang="en-US" sz="240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dirty="0"/>
              <a:t>Verify the </a:t>
            </a:r>
            <a:r>
              <a:rPr lang="en-US" dirty="0" err="1"/>
              <a:t>db</a:t>
            </a:r>
            <a:r>
              <a:rPr lang="en-US" dirty="0"/>
              <a:t> service:</a:t>
            </a:r>
          </a:p>
          <a:p>
            <a:pPr marL="457200" lvl="1" indent="0">
              <a:buNone/>
            </a:pP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 service </a:t>
            </a: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ps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db</a:t>
            </a:r>
            <a:endParaRPr lang="en-US" sz="2400" dirty="0">
              <a:latin typeface="Consolas" charset="0"/>
              <a:ea typeface="Consolas" charset="0"/>
              <a:cs typeface="Consolas" charset="0"/>
            </a:endParaRPr>
          </a:p>
          <a:p>
            <a:pPr lvl="1"/>
            <a:endParaRPr lang="en-US" dirty="0"/>
          </a:p>
          <a:p>
            <a:r>
              <a:rPr lang="en-US" dirty="0"/>
              <a:t>Add a web application:</a:t>
            </a:r>
          </a:p>
          <a:p>
            <a:pPr marL="457200" lvl="1" indent="0">
              <a:buNone/>
            </a:pP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 service create --network pets-overlay --replicas 2 -p 80:5000 -e ‘DB=</a:t>
            </a: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db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’ --name web </a:t>
            </a: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chrch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/docker-pets:1.0</a:t>
            </a:r>
          </a:p>
          <a:p>
            <a:pPr marL="457200" lvl="1" indent="0">
              <a:buNone/>
            </a:pPr>
            <a:endParaRPr lang="en-US" sz="240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dirty="0"/>
              <a:t>Verify the web service:</a:t>
            </a:r>
          </a:p>
          <a:p>
            <a:pPr marL="457200" lvl="1" indent="0">
              <a:buNone/>
            </a:pP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 service </a:t>
            </a: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ps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 web</a:t>
            </a:r>
          </a:p>
          <a:p>
            <a:pPr lvl="1"/>
            <a:endParaRPr lang="en-US" dirty="0"/>
          </a:p>
          <a:p>
            <a:r>
              <a:rPr lang="en-US" dirty="0"/>
              <a:t>Access the clustered application at the ELB endpoint (after </a:t>
            </a:r>
            <a:r>
              <a:rPr lang="en-US" i="1" dirty="0" err="1"/>
              <a:t>InService</a:t>
            </a:r>
            <a:r>
              <a:rPr lang="en-US" dirty="0"/>
              <a:t>!).</a:t>
            </a:r>
          </a:p>
        </p:txBody>
      </p:sp>
    </p:spTree>
    <p:extLst>
      <p:ext uri="{BB962C8B-B14F-4D97-AF65-F5344CB8AC3E}">
        <p14:creationId xmlns:p14="http://schemas.microsoft.com/office/powerpoint/2010/main" val="42137471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Swarm Hands-on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Remember to delete the Swarm stack!</a:t>
            </a:r>
          </a:p>
        </p:txBody>
      </p:sp>
    </p:spTree>
    <p:extLst>
      <p:ext uri="{BB962C8B-B14F-4D97-AF65-F5344CB8AC3E}">
        <p14:creationId xmlns:p14="http://schemas.microsoft.com/office/powerpoint/2010/main" val="3986989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 Discovery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Three methods to discover services:</a:t>
            </a:r>
          </a:p>
          <a:p>
            <a:endParaRPr lang="en-US" dirty="0"/>
          </a:p>
          <a:p>
            <a:pPr lvl="1"/>
            <a:r>
              <a:rPr lang="en-US" dirty="0"/>
              <a:t>Traditionally we would hard-code service locations because infrastructure didn’t change often.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Use outputs from Infrastructure definition tools to determine service location.</a:t>
            </a:r>
          </a:p>
          <a:p>
            <a:pPr lvl="2"/>
            <a:r>
              <a:rPr lang="en-US" dirty="0"/>
              <a:t>Problem: Tooling doesn’t update locations when infrastructure fails.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Dedicated service discovery platform.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011137" y="6477919"/>
            <a:ext cx="413286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Source: http://</a:t>
            </a:r>
            <a:r>
              <a:rPr lang="en-US" sz="1000" dirty="0" err="1"/>
              <a:t>www.slideshare.net</a:t>
            </a:r>
            <a:r>
              <a:rPr lang="en-US" sz="1000" dirty="0"/>
              <a:t>/</a:t>
            </a:r>
            <a:r>
              <a:rPr lang="en-US" sz="1000" dirty="0" err="1"/>
              <a:t>scaganoff</a:t>
            </a:r>
            <a:r>
              <a:rPr lang="en-US" sz="1000" dirty="0"/>
              <a:t>/service-discovery-with-consul</a:t>
            </a:r>
          </a:p>
        </p:txBody>
      </p:sp>
    </p:spTree>
    <p:extLst>
      <p:ext uri="{BB962C8B-B14F-4D97-AF65-F5344CB8AC3E}">
        <p14:creationId xmlns:p14="http://schemas.microsoft.com/office/powerpoint/2010/main" val="1025197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 Discovery Platform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0766" y="1527791"/>
            <a:ext cx="5897822" cy="4868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3033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Traditional service discovery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Domain Name Services</a:t>
            </a:r>
          </a:p>
          <a:p>
            <a:pPr lvl="1"/>
            <a:r>
              <a:rPr lang="en-US" dirty="0"/>
              <a:t>Discover the IP address of a system based on a name.</a:t>
            </a:r>
          </a:p>
          <a:p>
            <a:pPr lvl="1"/>
            <a:r>
              <a:rPr lang="en-US" dirty="0"/>
              <a:t>Not designed for dynamic infrastructure changes.</a:t>
            </a:r>
          </a:p>
          <a:p>
            <a:endParaRPr lang="en-US" dirty="0"/>
          </a:p>
          <a:p>
            <a:r>
              <a:rPr lang="en-US" dirty="0"/>
              <a:t>Unix /</a:t>
            </a:r>
            <a:r>
              <a:rPr lang="en-US" dirty="0" err="1"/>
              <a:t>etc</a:t>
            </a:r>
            <a:r>
              <a:rPr lang="en-US" dirty="0"/>
              <a:t>/services</a:t>
            </a:r>
          </a:p>
          <a:p>
            <a:pPr lvl="1"/>
            <a:r>
              <a:rPr lang="en-US" dirty="0"/>
              <a:t>Maps port numbers to service names.</a:t>
            </a:r>
          </a:p>
          <a:p>
            <a:endParaRPr lang="en-US" dirty="0"/>
          </a:p>
          <a:p>
            <a:r>
              <a:rPr lang="en-US" dirty="0"/>
              <a:t>Store service information in distributed file systems and databases (lock servers)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891489" y="6444868"/>
            <a:ext cx="413286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Source: http://</a:t>
            </a:r>
            <a:r>
              <a:rPr lang="en-US" sz="1000" dirty="0" err="1"/>
              <a:t>www.slideshare.net</a:t>
            </a:r>
            <a:r>
              <a:rPr lang="en-US" sz="1000" dirty="0"/>
              <a:t>/</a:t>
            </a:r>
            <a:r>
              <a:rPr lang="en-US" sz="1000" dirty="0" err="1"/>
              <a:t>scaganoff</a:t>
            </a:r>
            <a:r>
              <a:rPr lang="en-US" sz="1000" dirty="0"/>
              <a:t>/service-discovery-with-consul</a:t>
            </a:r>
          </a:p>
        </p:txBody>
      </p:sp>
    </p:spTree>
    <p:extLst>
      <p:ext uri="{BB962C8B-B14F-4D97-AF65-F5344CB8AC3E}">
        <p14:creationId xmlns:p14="http://schemas.microsoft.com/office/powerpoint/2010/main" val="21076588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Lock servers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676775" cy="4951071"/>
          </a:xfrm>
        </p:spPr>
        <p:txBody>
          <a:bodyPr>
            <a:normAutofit fontScale="92500"/>
          </a:bodyPr>
          <a:lstStyle/>
          <a:p>
            <a:r>
              <a:rPr lang="en-US" dirty="0"/>
              <a:t>Lock servers allow a group of nodes to synchronize activities and agree on shared information.</a:t>
            </a:r>
          </a:p>
          <a:p>
            <a:endParaRPr lang="en-US" dirty="0"/>
          </a:p>
          <a:p>
            <a:r>
              <a:rPr lang="en-US" dirty="0"/>
              <a:t>Very challenging to synchronize services in a distributed architecture due to issues like race conditions.</a:t>
            </a:r>
          </a:p>
          <a:p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8A64030-F0C6-834D-AF5C-B47264A4258F}"/>
              </a:ext>
            </a:extLst>
          </p:cNvPr>
          <p:cNvSpPr/>
          <p:nvPr/>
        </p:nvSpPr>
        <p:spPr>
          <a:xfrm>
            <a:off x="5638800" y="1417638"/>
            <a:ext cx="914400" cy="9144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X=2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06AFB9F-E943-AA47-A9E8-0326AB5015D2}"/>
              </a:ext>
            </a:extLst>
          </p:cNvPr>
          <p:cNvSpPr/>
          <p:nvPr/>
        </p:nvSpPr>
        <p:spPr>
          <a:xfrm>
            <a:off x="7267575" y="1398588"/>
            <a:ext cx="914400" cy="9144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X=2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74A02AF-6F5B-C340-86A2-9F7D962C723D}"/>
              </a:ext>
            </a:extLst>
          </p:cNvPr>
          <p:cNvSpPr/>
          <p:nvPr/>
        </p:nvSpPr>
        <p:spPr>
          <a:xfrm>
            <a:off x="6553200" y="2507286"/>
            <a:ext cx="914400" cy="9144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X=2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510BB94-BBBD-EA47-8427-A440F1BEA26C}"/>
              </a:ext>
            </a:extLst>
          </p:cNvPr>
          <p:cNvSpPr/>
          <p:nvPr/>
        </p:nvSpPr>
        <p:spPr>
          <a:xfrm>
            <a:off x="5695950" y="4467366"/>
            <a:ext cx="914400" cy="914400"/>
          </a:xfrm>
          <a:prstGeom prst="ellipse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X=3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1C70132-EE30-0340-B2D7-46F8E3485D0D}"/>
              </a:ext>
            </a:extLst>
          </p:cNvPr>
          <p:cNvSpPr/>
          <p:nvPr/>
        </p:nvSpPr>
        <p:spPr>
          <a:xfrm>
            <a:off x="7467600" y="4467366"/>
            <a:ext cx="914400" cy="914400"/>
          </a:xfrm>
          <a:prstGeom prst="ellipse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X=2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BDD6CD6-FCB7-4E4F-9C46-300962739C26}"/>
              </a:ext>
            </a:extLst>
          </p:cNvPr>
          <p:cNvSpPr/>
          <p:nvPr/>
        </p:nvSpPr>
        <p:spPr>
          <a:xfrm>
            <a:off x="6562725" y="5636871"/>
            <a:ext cx="914400" cy="914400"/>
          </a:xfrm>
          <a:prstGeom prst="ellipse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X=2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C982775-F406-7644-89A7-2AA97AB677AB}"/>
              </a:ext>
            </a:extLst>
          </p:cNvPr>
          <p:cNvCxnSpPr/>
          <p:nvPr/>
        </p:nvCxnSpPr>
        <p:spPr>
          <a:xfrm>
            <a:off x="6553200" y="5636871"/>
            <a:ext cx="1076325" cy="104015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E624D7B-207C-5B48-B7C4-40240155CFFE}"/>
              </a:ext>
            </a:extLst>
          </p:cNvPr>
          <p:cNvCxnSpPr/>
          <p:nvPr/>
        </p:nvCxnSpPr>
        <p:spPr>
          <a:xfrm>
            <a:off x="7386637" y="4341612"/>
            <a:ext cx="1076325" cy="104015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2529DA4-2019-E548-932D-683EA4D12082}"/>
              </a:ext>
            </a:extLst>
          </p:cNvPr>
          <p:cNvSpPr txBox="1"/>
          <p:nvPr/>
        </p:nvSpPr>
        <p:spPr>
          <a:xfrm>
            <a:off x="5133975" y="4016648"/>
            <a:ext cx="17145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Write new value</a:t>
            </a:r>
          </a:p>
          <a:p>
            <a:r>
              <a:rPr lang="en-US" dirty="0"/>
              <a:t>Uh oh!</a:t>
            </a:r>
          </a:p>
        </p:txBody>
      </p:sp>
    </p:spTree>
    <p:extLst>
      <p:ext uri="{BB962C8B-B14F-4D97-AF65-F5344CB8AC3E}">
        <p14:creationId xmlns:p14="http://schemas.microsoft.com/office/powerpoint/2010/main" val="15266389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RAFT Algorithm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16564" y="1600200"/>
            <a:ext cx="4270236" cy="3724275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Commonly used algorithm for leader election and storing state in a distributed system.</a:t>
            </a:r>
          </a:p>
          <a:p>
            <a:endParaRPr lang="en-US" dirty="0"/>
          </a:p>
          <a:p>
            <a:r>
              <a:rPr lang="en-US" dirty="0"/>
              <a:t>Participant nodes elect a leader and the nodes discover one another.</a:t>
            </a:r>
          </a:p>
          <a:p>
            <a:endParaRPr lang="en-US" dirty="0"/>
          </a:p>
          <a:p>
            <a:r>
              <a:rPr lang="en-US" dirty="0"/>
              <a:t>Shared information is stored as meta-data across all nodes.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564" y="2844117"/>
            <a:ext cx="3810000" cy="3810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169444" y="5935277"/>
            <a:ext cx="251735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Awesome demo!</a:t>
            </a:r>
          </a:p>
          <a:p>
            <a:endParaRPr lang="en-US" sz="1200" dirty="0"/>
          </a:p>
          <a:p>
            <a:r>
              <a:rPr lang="en-US" sz="1200" dirty="0"/>
              <a:t>http://</a:t>
            </a:r>
            <a:r>
              <a:rPr lang="en-US" sz="1200" dirty="0" err="1"/>
              <a:t>thesecretlivesofdata.com</a:t>
            </a:r>
            <a:r>
              <a:rPr lang="en-US" sz="1200" dirty="0"/>
              <a:t>/raft/</a:t>
            </a:r>
          </a:p>
        </p:txBody>
      </p:sp>
    </p:spTree>
    <p:extLst>
      <p:ext uri="{BB962C8B-B14F-4D97-AF65-F5344CB8AC3E}">
        <p14:creationId xmlns:p14="http://schemas.microsoft.com/office/powerpoint/2010/main" val="9362611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7643</TotalTime>
  <Words>2133</Words>
  <Application>Microsoft Macintosh PowerPoint</Application>
  <PresentationFormat>On-screen Show (4:3)</PresentationFormat>
  <Paragraphs>417</Paragraphs>
  <Slides>46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2" baseType="lpstr">
      <vt:lpstr>Arial</vt:lpstr>
      <vt:lpstr>Calibri</vt:lpstr>
      <vt:lpstr>Consolas</vt:lpstr>
      <vt:lpstr>Mangal</vt:lpstr>
      <vt:lpstr>Wingdings</vt:lpstr>
      <vt:lpstr>Office Theme</vt:lpstr>
      <vt:lpstr>DevOps &amp; Cloud Infrastructure SEIS 665 Orchestration</vt:lpstr>
      <vt:lpstr>Agenda</vt:lpstr>
      <vt:lpstr>Service Discovery</vt:lpstr>
      <vt:lpstr>Service Discovery</vt:lpstr>
      <vt:lpstr>Service Discovery</vt:lpstr>
      <vt:lpstr>Service Discovery Platform</vt:lpstr>
      <vt:lpstr>Traditional service discovery</vt:lpstr>
      <vt:lpstr>Lock servers</vt:lpstr>
      <vt:lpstr>RAFT Algorithm</vt:lpstr>
      <vt:lpstr>Service discovery solutions</vt:lpstr>
      <vt:lpstr>Consul</vt:lpstr>
      <vt:lpstr>Consul architecture</vt:lpstr>
      <vt:lpstr>Consul architecture</vt:lpstr>
      <vt:lpstr>Consul data consistency</vt:lpstr>
      <vt:lpstr>Consul Service Registration</vt:lpstr>
      <vt:lpstr>Querying Consul</vt:lpstr>
      <vt:lpstr>Consul Key/Value Store</vt:lpstr>
      <vt:lpstr>Orchestration</vt:lpstr>
      <vt:lpstr>Container orchestration</vt:lpstr>
      <vt:lpstr>Container orchestration</vt:lpstr>
      <vt:lpstr>AWS Elastic Container Service (ECS)</vt:lpstr>
      <vt:lpstr>PowerPoint Presentation</vt:lpstr>
      <vt:lpstr>AWS EKS</vt:lpstr>
      <vt:lpstr>Kubernetes</vt:lpstr>
      <vt:lpstr>Kubernetes</vt:lpstr>
      <vt:lpstr>Docker Swarm Mode</vt:lpstr>
      <vt:lpstr>Docker Swarm Mode</vt:lpstr>
      <vt:lpstr>Swarm Security</vt:lpstr>
      <vt:lpstr>Create a cluster</vt:lpstr>
      <vt:lpstr>Cluster Node Roles</vt:lpstr>
      <vt:lpstr>Swarm services</vt:lpstr>
      <vt:lpstr>Service networking</vt:lpstr>
      <vt:lpstr>Swarm service discovery</vt:lpstr>
      <vt:lpstr>Published services</vt:lpstr>
      <vt:lpstr>Swarm routing mesh</vt:lpstr>
      <vt:lpstr>Service resizing</vt:lpstr>
      <vt:lpstr>Service updates</vt:lpstr>
      <vt:lpstr>Secrets</vt:lpstr>
      <vt:lpstr>Swarm Hands-on</vt:lpstr>
      <vt:lpstr>PowerPoint Presentation</vt:lpstr>
      <vt:lpstr>Swarm Hands-on</vt:lpstr>
      <vt:lpstr>Swarm Hands-on</vt:lpstr>
      <vt:lpstr>Swarm Hands-on</vt:lpstr>
      <vt:lpstr>Swarm Hands-on</vt:lpstr>
      <vt:lpstr>Swarm Hands-on</vt:lpstr>
      <vt:lpstr>Swarm Hands-on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DevOps &amp; Cloud Infrastructure SEIS 6XX Week 13</dc:title>
  <dc:creator>Jason Baker</dc:creator>
  <cp:lastModifiedBy>Microsoft Office User</cp:lastModifiedBy>
  <cp:revision>141</cp:revision>
  <dcterms:created xsi:type="dcterms:W3CDTF">2016-04-25T17:30:29Z</dcterms:created>
  <dcterms:modified xsi:type="dcterms:W3CDTF">2018-08-19T17:16:47Z</dcterms:modified>
</cp:coreProperties>
</file>